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23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-1463040"/>
            <a:ext cx="5943600" cy="5943600"/>
          </a:xfrm>
          <a:prstGeom prst="ellipse">
            <a:avLst/>
          </a:prstGeom>
          <a:solidFill>
            <a:srgbClr val="0E3A4E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509760" y="-548640"/>
            <a:ext cx="4206240" cy="4206240"/>
          </a:xfrm>
          <a:prstGeom prst="ellipse">
            <a:avLst/>
          </a:prstGeom>
          <a:solidFill>
            <a:srgbClr val="02C39A">
              <a:alpha val="2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645920" y="4206240"/>
            <a:ext cx="3840480" cy="3840480"/>
          </a:xfrm>
          <a:prstGeom prst="ellipse">
            <a:avLst/>
          </a:prstGeom>
          <a:solidFill>
            <a:srgbClr val="00A896">
              <a:alpha val="18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6FD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MATA KULIAH • 1 SEMESTER • 16 PERTEMUAN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Teori Komunikasi Interpersonal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822960" y="34290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BFE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Fondasi Klasik Menuju Konteks Digital, Hybrid, dan Era AI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68680" y="4160520"/>
            <a:ext cx="2011680" cy="0"/>
          </a:xfrm>
          <a:prstGeom prst="line">
            <a:avLst/>
          </a:prstGeom>
          <a:noFill/>
          <a:ln w="31750">
            <a:solidFill>
              <a:srgbClr val="02C39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4389120"/>
            <a:ext cx="7863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FE7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pertemuan memadukan teori inti dengan studi kasus kekinian, sehingga alur perkuliahan mengalir dari konsep dasar relasi hingga isu komunikasi paling mutakhir.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PETA PEMBELAJARAN SATU SEMESTER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Lima Tahap, Satu Alur yang Berkesinambungan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157984" cy="4572000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2157984" cy="502920"/>
          </a:xfrm>
          <a:prstGeom prst="roundRect">
            <a:avLst>
              <a:gd name="adj" fmla="val 18182"/>
            </a:avLst>
          </a:prstGeom>
          <a:solidFill>
            <a:srgbClr val="03AF8E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947672"/>
            <a:ext cx="2157984" cy="246888"/>
          </a:xfrm>
          <a:prstGeom prst="rect">
            <a:avLst/>
          </a:prstGeom>
          <a:solidFill>
            <a:srgbClr val="03AF8E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746504"/>
            <a:ext cx="215798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TAHAP 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2286000"/>
            <a:ext cx="19385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Fondasi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58368" y="2990088"/>
            <a:ext cx="19385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1–4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76656" y="3383280"/>
            <a:ext cx="1901952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Pengantar &amp; Hakikat Komunikasi Interpersonal</a:t>
            </a:r>
            <a:endParaRPr lang="en-US" sz="9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Teori Penetrasi Sosial (Altman &amp; Taylor)</a:t>
            </a:r>
            <a:endParaRPr lang="en-US" sz="9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Social Exchange Theory &amp; Equity Theory</a:t>
            </a:r>
            <a:endParaRPr lang="en-US" sz="9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Uncertainty Reduction Theory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834640" y="1691640"/>
            <a:ext cx="2157984" cy="4572000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34640" y="1691640"/>
            <a:ext cx="2157984" cy="502920"/>
          </a:xfrm>
          <a:prstGeom prst="roundRect">
            <a:avLst>
              <a:gd name="adj" fmla="val 18182"/>
            </a:avLst>
          </a:prstGeom>
          <a:solidFill>
            <a:srgbClr val="04907B"/>
          </a:solidFill>
          <a:ln/>
        </p:spPr>
      </p:sp>
      <p:sp>
        <p:nvSpPr>
          <p:cNvPr id="13" name="Shape 11"/>
          <p:cNvSpPr/>
          <p:nvPr/>
        </p:nvSpPr>
        <p:spPr>
          <a:xfrm>
            <a:off x="2834640" y="1947672"/>
            <a:ext cx="2157984" cy="246888"/>
          </a:xfrm>
          <a:prstGeom prst="rect">
            <a:avLst/>
          </a:prstGeom>
          <a:solidFill>
            <a:srgbClr val="04907B"/>
          </a:solidFill>
          <a:ln/>
        </p:spPr>
      </p:sp>
      <p:sp>
        <p:nvSpPr>
          <p:cNvPr id="14" name="Text 12"/>
          <p:cNvSpPr/>
          <p:nvPr/>
        </p:nvSpPr>
        <p:spPr>
          <a:xfrm>
            <a:off x="2834640" y="1746504"/>
            <a:ext cx="215798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TAHAP 2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2944368" y="2286000"/>
            <a:ext cx="19385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Identitas &amp; Persepsi Diri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2944368" y="2990088"/>
            <a:ext cx="19385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5–7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962656" y="3383280"/>
            <a:ext cx="1901952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Symbolic Interactionism &amp; Looking-Glass Self</a:t>
            </a:r>
            <a:endParaRPr lang="en-US" sz="9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Self-Presentation &amp; Dramaturgi (Goffman)</a:t>
            </a:r>
            <a:endParaRPr lang="en-US" sz="9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Communication Accommodation Theory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120640" y="1691640"/>
            <a:ext cx="2157984" cy="4572000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120640" y="1691640"/>
            <a:ext cx="2157984" cy="502920"/>
          </a:xfrm>
          <a:prstGeom prst="roundRect">
            <a:avLst>
              <a:gd name="adj" fmla="val 18182"/>
            </a:avLst>
          </a:prstGeom>
          <a:solidFill>
            <a:srgbClr val="057268"/>
          </a:solidFill>
          <a:ln/>
        </p:spPr>
      </p:sp>
      <p:sp>
        <p:nvSpPr>
          <p:cNvPr id="20" name="Shape 18"/>
          <p:cNvSpPr/>
          <p:nvPr/>
        </p:nvSpPr>
        <p:spPr>
          <a:xfrm>
            <a:off x="5120640" y="1947672"/>
            <a:ext cx="2157984" cy="246888"/>
          </a:xfrm>
          <a:prstGeom prst="rect">
            <a:avLst/>
          </a:prstGeom>
          <a:solidFill>
            <a:srgbClr val="057268"/>
          </a:solidFill>
          <a:ln/>
        </p:spPr>
      </p:sp>
      <p:sp>
        <p:nvSpPr>
          <p:cNvPr id="21" name="Text 19"/>
          <p:cNvSpPr/>
          <p:nvPr/>
        </p:nvSpPr>
        <p:spPr>
          <a:xfrm>
            <a:off x="5120640" y="1746504"/>
            <a:ext cx="215798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TAHAP 3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230368" y="2286000"/>
            <a:ext cx="19385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Dinamika Relasi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5230368" y="2990088"/>
            <a:ext cx="19385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8–10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248656" y="3383280"/>
            <a:ext cx="1901952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Relational Dialectics Theory</a:t>
            </a:r>
            <a:endParaRPr lang="en-US" sz="9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Attachment Theory dalam Konteks Interpersonal</a:t>
            </a:r>
            <a:endParaRPr lang="en-US" sz="9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Expectancy Violations Theory (Burgoon)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7406640" y="1691640"/>
            <a:ext cx="2157984" cy="4572000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406640" y="1691640"/>
            <a:ext cx="2157984" cy="502920"/>
          </a:xfrm>
          <a:prstGeom prst="roundRect">
            <a:avLst>
              <a:gd name="adj" fmla="val 18182"/>
            </a:avLst>
          </a:prstGeom>
          <a:solidFill>
            <a:srgbClr val="064950"/>
          </a:solidFill>
          <a:ln/>
        </p:spPr>
      </p:sp>
      <p:sp>
        <p:nvSpPr>
          <p:cNvPr id="27" name="Shape 25"/>
          <p:cNvSpPr/>
          <p:nvPr/>
        </p:nvSpPr>
        <p:spPr>
          <a:xfrm>
            <a:off x="7406640" y="1947672"/>
            <a:ext cx="2157984" cy="246888"/>
          </a:xfrm>
          <a:prstGeom prst="rect">
            <a:avLst/>
          </a:prstGeom>
          <a:solidFill>
            <a:srgbClr val="064950"/>
          </a:solidFill>
          <a:ln/>
        </p:spPr>
      </p:sp>
      <p:sp>
        <p:nvSpPr>
          <p:cNvPr id="28" name="Text 26"/>
          <p:cNvSpPr/>
          <p:nvPr/>
        </p:nvSpPr>
        <p:spPr>
          <a:xfrm>
            <a:off x="7406640" y="1746504"/>
            <a:ext cx="215798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TAHAP 4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516368" y="2286000"/>
            <a:ext cx="19385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Era Digital &amp; Isu Kontemporer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7516368" y="2990088"/>
            <a:ext cx="19385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11–14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7534656" y="3383280"/>
            <a:ext cx="1901952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CMC &amp; Hyperpersonal Model (Walther)</a:t>
            </a:r>
            <a:endParaRPr lang="en-US" sz="9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Media Richness &amp; Social Presence Theory</a:t>
            </a:r>
            <a:endParaRPr lang="en-US" sz="9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 Konflik Interpersonal &amp; Manajemen Konflik Digital</a:t>
            </a:r>
            <a:endParaRPr lang="en-US" sz="9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 Komunikasi Interpersonal &amp; Kesehatan Mental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9692640" y="1691640"/>
            <a:ext cx="2157984" cy="4572000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692640" y="1691640"/>
            <a:ext cx="2157984" cy="502920"/>
          </a:xfrm>
          <a:prstGeom prst="roundRect">
            <a:avLst>
              <a:gd name="adj" fmla="val 18182"/>
            </a:avLst>
          </a:prstGeom>
          <a:solidFill>
            <a:srgbClr val="072B3D"/>
          </a:solidFill>
          <a:ln/>
        </p:spPr>
      </p:sp>
      <p:sp>
        <p:nvSpPr>
          <p:cNvPr id="34" name="Shape 32"/>
          <p:cNvSpPr/>
          <p:nvPr/>
        </p:nvSpPr>
        <p:spPr>
          <a:xfrm>
            <a:off x="9692640" y="1947672"/>
            <a:ext cx="2157984" cy="246888"/>
          </a:xfrm>
          <a:prstGeom prst="rect">
            <a:avLst/>
          </a:prstGeom>
          <a:solidFill>
            <a:srgbClr val="072B3D"/>
          </a:solidFill>
          <a:ln/>
        </p:spPr>
      </p:sp>
      <p:sp>
        <p:nvSpPr>
          <p:cNvPr id="35" name="Text 33"/>
          <p:cNvSpPr/>
          <p:nvPr/>
        </p:nvSpPr>
        <p:spPr>
          <a:xfrm>
            <a:off x="9692640" y="1746504"/>
            <a:ext cx="215798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TAHAP 5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9802368" y="2286000"/>
            <a:ext cx="1938528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Penutup &amp; Integrasi</a:t>
            </a:r>
            <a:endParaRPr lang="en-US" sz="1350" dirty="0"/>
          </a:p>
        </p:txBody>
      </p:sp>
      <p:sp>
        <p:nvSpPr>
          <p:cNvPr id="37" name="Text 35"/>
          <p:cNvSpPr/>
          <p:nvPr/>
        </p:nvSpPr>
        <p:spPr>
          <a:xfrm>
            <a:off x="9802368" y="2990088"/>
            <a:ext cx="193852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15–16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9820656" y="3383280"/>
            <a:ext cx="1901952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 Etika Komunikasi Interpersonal di Era AI</a:t>
            </a:r>
            <a:endParaRPr lang="en-US" sz="90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 Review &amp; Presentasi Studi Kasus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C39A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 • FONDASI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Pengantar &amp; Hakikat Komunikasi Interpersonal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Definisi &amp; karakteristik komunikasi interpersonal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komunikasi: linear → interaktif → transaksional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komunikasi: tak terhindarkan &amp; tak dapat diulang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F8F3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menjelaskan konsep dasar dan model komunikasi interpersonal.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Awal semester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P2 • Teori Penetrasi Sosial (Altman &amp; Taylor)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537210" cy="128016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2B994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2B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 • FONDASI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2B994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Teori Penetrasi Sosial (Altman &amp; Taylor)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2B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"bawang" (onion model) &amp; lapisan diri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 self-disclosure yang bertahap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Kecepatan keterbukaan diri di chat &amp; DM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F7F2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2B994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2B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menganalisis proses pembukaan diri dalam relasi, termasuk di ruang digital.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P1 • Pengantar &amp; Hakikat Komunikasi Interpersonal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P3 • Social Exchange Theory &amp; Equity Theory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1074420" cy="128016"/>
          </a:xfrm>
          <a:prstGeom prst="roundRect">
            <a:avLst>
              <a:gd name="adj" fmla="val 50000"/>
            </a:avLst>
          </a:prstGeom>
          <a:solidFill>
            <a:srgbClr val="02B994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3AF8E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3A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 • FONDASI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3AF8E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Social Exchange Theory &amp; Equity Theory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3A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 biaya-manfaat (cost-reward)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 level &amp; alternatif relasi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Keseimbangan (equity) di relasi digital &amp; tatap muka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F5F1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3AF8E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3AF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mengevaluasi relasi interpersonal dari perspektif pertukaran sosial.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P2 • Teori Penetrasi Sosial (Altman &amp; Taylor)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P4 • Uncertainty Reduction Theory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1611630" cy="128016"/>
          </a:xfrm>
          <a:prstGeom prst="roundRect">
            <a:avLst>
              <a:gd name="adj" fmla="val 50000"/>
            </a:avLst>
          </a:prstGeom>
          <a:solidFill>
            <a:srgbClr val="03AF8E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3A587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3A5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 • FONDASI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3A587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Uncertainty Reduction Theory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3A5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 pasif, aktif, dan interaktif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Aksioma pengurangan ketidakpastian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"Menelusuri" profil medsos sebagai strategi pasif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F4F1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3A587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3A5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mengidentifikasi strategi pengurangan ketidakpastian dalam relasi baru.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P3 • Social Exchange Theory &amp; Equity Theory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P5 • Symbolic Interactionism &amp; Looking-Glass Self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2148840" cy="128016"/>
          </a:xfrm>
          <a:prstGeom prst="roundRect">
            <a:avLst>
              <a:gd name="adj" fmla="val 50000"/>
            </a:avLst>
          </a:prstGeom>
          <a:solidFill>
            <a:srgbClr val="03A587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4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39A81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39A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2 • IDENTITAS &amp; PERSEPSI DIRI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39A81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Symbolic Interactionism &amp; Looking-Glass Self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39A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Makna dibentuk lewat interaksi (Mead &amp; Blumer)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Looking-glass self (Cooley)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Identitas yang dibentuk lewat umpan balik media sosial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F3F0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39A81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39A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menjelaskan pembentukan diri melalui interaksi sosial dan digital.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P4 • Uncertainty Reduction Theory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P6 • Self-Presentation &amp; Dramaturgi (Goffman)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2686050" cy="128016"/>
          </a:xfrm>
          <a:prstGeom prst="roundRect">
            <a:avLst>
              <a:gd name="adj" fmla="val 50000"/>
            </a:avLst>
          </a:prstGeom>
          <a:solidFill>
            <a:srgbClr val="039A81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5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4907B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490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2 • IDENTITAS &amp; PERSEPSI DIRI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4907B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Self-Presentation &amp; Dramaturgi (Goffman)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490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 stage vs back stage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Impression management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"Curated self" di Instagram &amp; TikTok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F2EF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4907B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490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menganalisis strategi presentasi diri di ruang publik dan digital.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P5 • Symbolic Interactionism &amp; Looking-Glass Self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P7 • Communication Accommodation Theory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3223260" cy="128016"/>
          </a:xfrm>
          <a:prstGeom prst="roundRect">
            <a:avLst>
              <a:gd name="adj" fmla="val 50000"/>
            </a:avLst>
          </a:prstGeom>
          <a:solidFill>
            <a:srgbClr val="04907B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6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48675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486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2 • IDENTITAS &amp; PERSEPSI DIRI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48675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 Accommodation Theory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486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Konvergensi vs divergensi gaya bicara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Peran identitas &amp; relasi kekuasaan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Code-switching lintas generasi &amp; budaya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F0EE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48675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486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mengenali pola akomodasi komunikasi dalam interaksi lintas kelompok.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P6 • Self-Presentation &amp; Dramaturgi (Goffman)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P8 • Relational Dialectics Theory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3760470" cy="128016"/>
          </a:xfrm>
          <a:prstGeom prst="roundRect">
            <a:avLst>
              <a:gd name="adj" fmla="val 50000"/>
            </a:avLst>
          </a:prstGeom>
          <a:solidFill>
            <a:srgbClr val="048675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7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47C6F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47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3 • DINAMIKA RELASI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10881360" y="347472"/>
            <a:ext cx="758952" cy="292608"/>
          </a:xfrm>
          <a:prstGeom prst="roundRect">
            <a:avLst>
              <a:gd name="adj" fmla="val 18750"/>
            </a:avLst>
          </a:prstGeom>
          <a:solidFill>
            <a:srgbClr val="047C6F"/>
          </a:solidFill>
          <a:ln/>
        </p:spPr>
      </p:sp>
      <p:sp>
        <p:nvSpPr>
          <p:cNvPr id="5" name="Text 3"/>
          <p:cNvSpPr/>
          <p:nvPr/>
        </p:nvSpPr>
        <p:spPr>
          <a:xfrm>
            <a:off x="10881360" y="347472"/>
            <a:ext cx="7589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UTS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47C6F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8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Relational Dialectics Theory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47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Ketegangan otonomi vs koneksi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Ketegangan keterbukaan vs privasi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Mengelola dialektika dalam relasi jarak jauh (LDR)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EFEE"/>
          </a:solidFill>
          <a:ln/>
        </p:spPr>
      </p:sp>
      <p:sp>
        <p:nvSpPr>
          <p:cNvPr id="14" name="Shape 12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47C6F"/>
          </a:solidFill>
          <a:ln/>
        </p:spPr>
      </p:sp>
      <p:sp>
        <p:nvSpPr>
          <p:cNvPr id="15" name="Text 13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47C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mengidentifikasi ketegangan dialektis dalam relasi interpersonal.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P7 • Communication Accommodation Theory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P9 • Attachment Theory dalam Konteks Interpersonal  →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1" name="Shape 19"/>
          <p:cNvSpPr/>
          <p:nvPr/>
        </p:nvSpPr>
        <p:spPr>
          <a:xfrm>
            <a:off x="548640" y="6263640"/>
            <a:ext cx="4297680" cy="128016"/>
          </a:xfrm>
          <a:prstGeom prst="roundRect">
            <a:avLst>
              <a:gd name="adj" fmla="val 50000"/>
            </a:avLst>
          </a:prstGeom>
          <a:solidFill>
            <a:srgbClr val="047C6F"/>
          </a:solidFill>
          <a:ln/>
        </p:spPr>
      </p:sp>
      <p:sp>
        <p:nvSpPr>
          <p:cNvPr id="22" name="Text 20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8 dari 16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5726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5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3 • DINAMIKA RELASI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57268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9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Attachment Theory dalam Konteks Interpersonal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5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Gaya kelekatan: aman, cemas, menghindar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Pengaruh gaya kelekatan pada komunikasi konflik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Kaitan gaya kelekatan dengan pola komunikasi digital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EEED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57268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5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menghubungkan gaya kelekatan dengan pola komunikasinya.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P8 • Relational Dialectics Theory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P10 • Expectancy Violations Theory (Burgoon)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4834890" cy="128016"/>
          </a:xfrm>
          <a:prstGeom prst="roundRect">
            <a:avLst>
              <a:gd name="adj" fmla="val 50000"/>
            </a:avLst>
          </a:prstGeom>
          <a:solidFill>
            <a:srgbClr val="057268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9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56862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568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3 • DINAMIKA RELASI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56862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10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Expectancy Violations Theory (Burgoon)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568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Ekspektasi komunikasi &amp; pelanggarannya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Valensi pelanggaran: positif vs negatif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"Read tanpa balas" sebagai pelanggaran ekspektasi digital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EDEC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56862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568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menganalisis dampak pelanggaran ekspektasi pada relasi.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P9 • Attachment Theory dalam Konteks Interpersonal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P11 • CMC &amp; Hyperpersonal Model (Walther)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5372100" cy="128016"/>
          </a:xfrm>
          <a:prstGeom prst="roundRect">
            <a:avLst>
              <a:gd name="adj" fmla="val 50000"/>
            </a:avLst>
          </a:prstGeom>
          <a:solidFill>
            <a:srgbClr val="056862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10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55E5C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55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4 • ERA DIGITAL &amp; ISU KONTEMPORER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55E5C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CMC &amp; Hyperpersonal Model (Walther)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55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Karakteristik computer-mediated communication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hyperpersonal: relasi online lebih intim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Dinamika komunikasi dengan AI &amp; chatbot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ECEB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55E5C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55E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menjelaskan dinamika keintiman dalam komunikasi termediasi.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P10 • Expectancy Violations Theory (Burgoon)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P12 • Media Richness &amp; Social Presence Theory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5909310" cy="128016"/>
          </a:xfrm>
          <a:prstGeom prst="roundRect">
            <a:avLst>
              <a:gd name="adj" fmla="val 50000"/>
            </a:avLst>
          </a:prstGeom>
          <a:solidFill>
            <a:srgbClr val="055E5C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11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65456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654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4 • ERA DIGITAL &amp; ISU KONTEMPORER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65456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Media Richness &amp; Social Presence Theory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654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Tingkat "kekayaan" saluran komunikasi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Kehadiran sosial: video call vs teks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Memilih saluran yang tepat dalam kerja hybrid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EAEB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65456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654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memilih saluran komunikasi yang tepat sesuai konteks.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P11 • CMC &amp; Hyperpersonal Model (Walther)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P13 • Konflik Interpersonal &amp; Manajemen Konflik Digital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6446520" cy="128016"/>
          </a:xfrm>
          <a:prstGeom prst="roundRect">
            <a:avLst>
              <a:gd name="adj" fmla="val 50000"/>
            </a:avLst>
          </a:prstGeom>
          <a:solidFill>
            <a:srgbClr val="065456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12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64950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64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4 • ERA DIGITAL &amp; ISU KONTEMPORER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6495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Konflik Interpersonal &amp; Manajemen Konflik Digital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64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Gaya penyelesaian konflik (Thomas-Kilmann)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Fenomena ghosting &amp; miskomunikasi via teks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 resolusi konflik yang konstruktif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E9EA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64950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64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menerapkan strategi manajemen konflik yang efektif.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P12 • Media Richness &amp; Social Presence Theory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P14 • Komunikasi Interpersonal &amp; Kesehatan Mental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6983730" cy="128016"/>
          </a:xfrm>
          <a:prstGeom prst="roundRect">
            <a:avLst>
              <a:gd name="adj" fmla="val 50000"/>
            </a:avLst>
          </a:prstGeom>
          <a:solidFill>
            <a:srgbClr val="064950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13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63F49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6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4 • ERA DIGITAL &amp; ISU KONTEMPORER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63F49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Komunikasi Interpersonal &amp; Kesehatan Mental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6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dukungan sosial (social support)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Mengenali pola komunikasi toksik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Komunikasi empatik di era kecemasan digital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E8E9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63F49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63F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menerapkan komunikasi yang suportif dan empatik.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P13 • Konflik Interpersonal &amp; Manajemen Konflik Digital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P15 • Etika Komunikasi Interpersonal di Era AI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7520940" cy="128016"/>
          </a:xfrm>
          <a:prstGeom prst="roundRect">
            <a:avLst>
              <a:gd name="adj" fmla="val 50000"/>
            </a:avLst>
          </a:prstGeom>
          <a:solidFill>
            <a:srgbClr val="063F49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14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73543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7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5 • PENUTUP &amp; INTEGRASI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73543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Etika Komunikasi Interpersonal di Era AI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7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Autentisitas dalam komunikasi berbantuan AI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Isu deepfake &amp; disinformasi personal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Tanggung jawab etis komunikator digital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E7E8"/>
          </a:solidFill>
          <a:ln/>
        </p:spPr>
      </p:sp>
      <p:sp>
        <p:nvSpPr>
          <p:cNvPr id="12" name="Shape 10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73543"/>
          </a:solidFill>
          <a:ln/>
        </p:spPr>
      </p:sp>
      <p:sp>
        <p:nvSpPr>
          <p:cNvPr id="13" name="Text 11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7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mengevaluasi isu etis komunikasi interpersonal di era AI.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P14 • Komunikasi Interpersonal &amp; Kesehatan Mental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P16 • Review &amp; Presentasi Studi Kasus  →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6263640"/>
            <a:ext cx="8058150" cy="128016"/>
          </a:xfrm>
          <a:prstGeom prst="roundRect">
            <a:avLst>
              <a:gd name="adj" fmla="val 50000"/>
            </a:avLst>
          </a:prstGeom>
          <a:solidFill>
            <a:srgbClr val="073543"/>
          </a:solidFill>
          <a:ln/>
        </p:spPr>
      </p:sp>
      <p:sp>
        <p:nvSpPr>
          <p:cNvPr id="20" name="Text 18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15 dari 16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072B3D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072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5 • PENUTUP &amp; INTEGRASI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10881360" y="347472"/>
            <a:ext cx="758952" cy="292608"/>
          </a:xfrm>
          <a:prstGeom prst="roundRect">
            <a:avLst>
              <a:gd name="adj" fmla="val 18750"/>
            </a:avLst>
          </a:prstGeom>
          <a:solidFill>
            <a:srgbClr val="072B3D"/>
          </a:solidFill>
          <a:ln/>
        </p:spPr>
      </p:sp>
      <p:sp>
        <p:nvSpPr>
          <p:cNvPr id="5" name="Text 3"/>
          <p:cNvSpPr/>
          <p:nvPr/>
        </p:nvSpPr>
        <p:spPr>
          <a:xfrm>
            <a:off x="10881360" y="347472"/>
            <a:ext cx="75895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UAS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051560" cy="1051560"/>
          </a:xfrm>
          <a:prstGeom prst="ellipse">
            <a:avLst/>
          </a:prstGeom>
          <a:solidFill>
            <a:srgbClr val="072B3D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868680"/>
            <a:ext cx="1051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828800" y="89611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16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828800" y="1188720"/>
            <a:ext cx="96926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&amp; Presentasi Studi Kasus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72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2660904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2834640"/>
            <a:ext cx="6035040" cy="2880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Sintesis seluruh teori satu semester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Presentasi analisis studi kasus mahasiswa</a:t>
            </a:r>
            <a:endParaRPr lang="en-US" sz="145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0B2E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Refleksi penerapan teori dalam kehidupan nyata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903720" y="2331720"/>
            <a:ext cx="4736592" cy="3017520"/>
          </a:xfrm>
          <a:prstGeom prst="roundRect">
            <a:avLst>
              <a:gd name="adj" fmla="val 3636"/>
            </a:avLst>
          </a:prstGeom>
          <a:solidFill>
            <a:srgbClr val="E1E6E8"/>
          </a:solidFill>
          <a:ln/>
        </p:spPr>
      </p:sp>
      <p:sp>
        <p:nvSpPr>
          <p:cNvPr id="14" name="Shape 12"/>
          <p:cNvSpPr/>
          <p:nvPr/>
        </p:nvSpPr>
        <p:spPr>
          <a:xfrm>
            <a:off x="7159752" y="2587752"/>
            <a:ext cx="502920" cy="502920"/>
          </a:xfrm>
          <a:prstGeom prst="ellipse">
            <a:avLst/>
          </a:prstGeom>
          <a:solidFill>
            <a:srgbClr val="072B3D"/>
          </a:solidFill>
          <a:ln/>
        </p:spPr>
      </p:sp>
      <p:sp>
        <p:nvSpPr>
          <p:cNvPr id="15" name="Text 13"/>
          <p:cNvSpPr/>
          <p:nvPr/>
        </p:nvSpPr>
        <p:spPr>
          <a:xfrm>
            <a:off x="7159752" y="258775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818120" y="2606040"/>
            <a:ext cx="36393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072B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178040" y="3291840"/>
            <a:ext cx="418795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i="1" dirty="0">
                <a:solidFill>
                  <a:srgbClr val="0B2E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Mahasiswa mampu mengintegrasikan seluruh teori dalam analisis kasus nyata.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548640" y="59893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P15 • Etika Komunikasi Interpersonal di Era AI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6309360" y="5989320"/>
            <a:ext cx="53309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Akhir semester  →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1" name="Shape 19"/>
          <p:cNvSpPr/>
          <p:nvPr/>
        </p:nvSpPr>
        <p:spPr>
          <a:xfrm>
            <a:off x="548640" y="6263640"/>
            <a:ext cx="8595360" cy="128016"/>
          </a:xfrm>
          <a:prstGeom prst="roundRect">
            <a:avLst>
              <a:gd name="adj" fmla="val 50000"/>
            </a:avLst>
          </a:prstGeom>
          <a:solidFill>
            <a:srgbClr val="072B3D"/>
          </a:solidFill>
          <a:ln/>
        </p:spPr>
      </p:sp>
      <p:sp>
        <p:nvSpPr>
          <p:cNvPr id="22" name="Text 20"/>
          <p:cNvSpPr/>
          <p:nvPr/>
        </p:nvSpPr>
        <p:spPr>
          <a:xfrm>
            <a:off x="9281160" y="6144768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16 dari 16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8165592" y="647395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Teori Komunikasi Interpersonal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723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1645920"/>
            <a:ext cx="5486400" cy="5486400"/>
          </a:xfrm>
          <a:prstGeom prst="ellipse">
            <a:avLst/>
          </a:prstGeom>
          <a:solidFill>
            <a:srgbClr val="0E3A4E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8961120" y="3840480"/>
            <a:ext cx="5029200" cy="5029200"/>
          </a:xfrm>
          <a:prstGeom prst="ellipse">
            <a:avLst/>
          </a:prstGeom>
          <a:solidFill>
            <a:srgbClr val="02C39A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8229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6FD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PENUTUP MATA KULIAH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22960" y="11887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4FBF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Capaian Akhir Pembelajaran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868680" y="2331720"/>
            <a:ext cx="96926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4000" indent="-254000"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Menjelaskan dan membandingkan teori-teori inti komunikasi interpersonal, klasik hingga kontemporer</a:t>
            </a:r>
            <a:endParaRPr lang="en-US" sz="1500" dirty="0"/>
          </a:p>
          <a:p>
            <a:pPr marL="254000" indent="-254000"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Menganalisis fenomena komunikasi sehari-hari — di ruang tatap muka maupun digital — melalui lensa teori</a:t>
            </a:r>
            <a:endParaRPr lang="en-US" sz="1500" dirty="0"/>
          </a:p>
          <a:p>
            <a:pPr marL="254000" indent="-254000"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Menerapkan prinsip komunikasi yang etis, empatik, dan reflektif dalam relasi pribadi &amp; profesional</a:t>
            </a:r>
            <a:endParaRPr lang="en-US" sz="1500" dirty="0"/>
          </a:p>
          <a:p>
            <a:pPr marL="254000" indent="-254000">
              <a:spcAft>
                <a:spcPts val="1600"/>
              </a:spcAft>
              <a:buSzPct val="100000"/>
              <a:buChar char="•"/>
            </a:pPr>
            <a:r>
              <a:rPr lang="en-US" sz="150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Mengintegrasikan teori ke dalam studi kasus nyata sebagai bekal menghadapi dinamika relasi di era digital dan AI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5806440"/>
            <a:ext cx="2011680" cy="0"/>
          </a:xfrm>
          <a:prstGeom prst="line">
            <a:avLst/>
          </a:prstGeom>
          <a:noFill/>
          <a:ln w="31750">
            <a:solidFill>
              <a:srgbClr val="02C39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598932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BFE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Terima kasih — selamat berdiskusi dan mempraktikkan teori dalam relasi sehari-hari.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2026-09-25T07:40:14Z</dcterms:created>
  <dcterms:modified xsi:type="dcterms:W3CDTF">2026-09-25T07:40:14Z</dcterms:modified>
</cp:coreProperties>
</file>